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4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8.jpg"/><Relationship Id="rId18" Type="http://schemas.openxmlformats.org/officeDocument/2006/relationships/image" Target="../media/image9.jpg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jpg"/><Relationship Id="rId7" Type="http://schemas.openxmlformats.org/officeDocument/2006/relationships/image" Target="../media/image10.jpg"/><Relationship Id="rId12" Type="http://schemas.openxmlformats.org/officeDocument/2006/relationships/image" Target="../media/image11.jpg"/><Relationship Id="rId17" Type="http://schemas.openxmlformats.org/officeDocument/2006/relationships/image" Target="../media/image23.jpg"/><Relationship Id="rId25" Type="http://schemas.openxmlformats.org/officeDocument/2006/relationships/image" Target="../media/image19.jpg"/><Relationship Id="rId2" Type="http://schemas.openxmlformats.org/officeDocument/2006/relationships/audio" Target="../media/media15.m4a"/><Relationship Id="rId16" Type="http://schemas.openxmlformats.org/officeDocument/2006/relationships/image" Target="../media/image24.jpg"/><Relationship Id="rId20" Type="http://schemas.openxmlformats.org/officeDocument/2006/relationships/image" Target="../media/image27.jpg"/><Relationship Id="rId1" Type="http://schemas.microsoft.com/office/2007/relationships/media" Target="../media/media15.m4a"/><Relationship Id="rId6" Type="http://schemas.openxmlformats.org/officeDocument/2006/relationships/image" Target="../media/image5.jpg"/><Relationship Id="rId11" Type="http://schemas.openxmlformats.org/officeDocument/2006/relationships/image" Target="../media/image22.jpg"/><Relationship Id="rId24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17.jpg"/><Relationship Id="rId23" Type="http://schemas.openxmlformats.org/officeDocument/2006/relationships/image" Target="../media/image6.jpg"/><Relationship Id="rId10" Type="http://schemas.openxmlformats.org/officeDocument/2006/relationships/image" Target="../media/image16.jpg"/><Relationship Id="rId19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21.jpg"/><Relationship Id="rId14" Type="http://schemas.openxmlformats.org/officeDocument/2006/relationships/image" Target="../media/image15.jpg"/><Relationship Id="rId2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4a"/><Relationship Id="rId7" Type="http://schemas.openxmlformats.org/officeDocument/2006/relationships/image" Target="../media/image9.jp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media8.m4a"/><Relationship Id="rId7" Type="http://schemas.openxmlformats.org/officeDocument/2006/relationships/image" Target="../media/image18.jp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9.m4a"/><Relationship Id="rId7" Type="http://schemas.openxmlformats.org/officeDocument/2006/relationships/image" Target="../media/image22.jpg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8000" dirty="0" smtClean="0">
                <a:cs typeface="0 Badr" panose="00000400000000000000" pitchFamily="2" charset="-78"/>
              </a:rPr>
              <a:t>به نام خدا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0 Badr" panose="00000400000000000000" pitchFamily="2" charset="-78"/>
              </a:rPr>
              <a:t>رفتار پدر و مادر با فرزند در نوجوانی 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0 Badr" panose="00000400000000000000" pitchFamily="2" charset="-7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286">
        <p15:prstTrans prst="curtains"/>
      </p:transition>
    </mc:Choice>
    <mc:Fallback xmlns="">
      <p:transition spd="slow" advTm="9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01460"/>
            <a:ext cx="10363826" cy="342410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0 Badr" panose="00000400000000000000" pitchFamily="2" charset="-78"/>
              </a:rPr>
              <a:t>پدر یا مادر بودن مسابقه نیست که بخواهید به والدین دیگر نشان دهید که بچه ی شما برتر است یا نگران باشید که فرزند شما برتر نیست .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0 Badr" panose="00000400000000000000" pitchFamily="2" charset="-78"/>
              </a:rPr>
              <a:t>به آن ها کمک کنید استعداد های خودشان را کشف کنند . </a:t>
            </a:r>
            <a:endParaRPr lang="en-US" sz="2400" dirty="0"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035809"/>
            <a:ext cx="5010912" cy="3425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12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290">
        <p15:prstTrans prst="airplane"/>
      </p:transition>
    </mc:Choice>
    <mc:Fallback xmlns="">
      <p:transition spd="slow" advTm="13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8158" y="1525844"/>
            <a:ext cx="10363826" cy="342410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حتی عاقلانه است که از نظر مثبت هم زیاد نوجوان خود را مقایسه نکنید که طوری بزرگ شود که فکر کند از همه برتر است .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اگر او از این مقایسه های مثبت خودخواه و متکبر بار بیاید ، شما هیچ لطفی در حق او نکردید</a:t>
            </a:r>
            <a:endParaRPr lang="en-US" sz="2800" dirty="0"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34" y="3559028"/>
            <a:ext cx="4522470" cy="27818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1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386">
        <p14:gallery dir="l"/>
      </p:transition>
    </mc:Choice>
    <mc:Fallback xmlns="">
      <p:transition spd="slow" advTm="153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6270" y="1438656"/>
            <a:ext cx="6328274" cy="357225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400" dirty="0" smtClean="0">
                <a:cs typeface="0 Badr" panose="00000400000000000000" pitchFamily="2" charset="-78"/>
              </a:rPr>
              <a:t>والدین باید به این نکات توجه کنند :</a:t>
            </a:r>
          </a:p>
          <a:p>
            <a:pPr algn="ctr" rtl="1">
              <a:buFont typeface="Wingdings" panose="05000000000000000000" pitchFamily="2" charset="2"/>
              <a:buChar char="q"/>
            </a:pPr>
            <a:r>
              <a:rPr lang="fa-IR" sz="3200" dirty="0" smtClean="0">
                <a:solidFill>
                  <a:srgbClr val="002060"/>
                </a:solidFill>
                <a:cs typeface="0 Badr" panose="00000400000000000000" pitchFamily="2" charset="-78"/>
              </a:rPr>
              <a:t> مقایسه تولید رقابت ناسالم می کند </a:t>
            </a:r>
          </a:p>
          <a:p>
            <a:pPr algn="ctr" rtl="1">
              <a:buFont typeface="Wingdings" panose="05000000000000000000" pitchFamily="2" charset="2"/>
              <a:buChar char="q"/>
            </a:pPr>
            <a:r>
              <a:rPr lang="fa-IR" sz="3200" dirty="0" smtClean="0">
                <a:solidFill>
                  <a:srgbClr val="002060"/>
                </a:solidFill>
                <a:cs typeface="0 Badr" panose="00000400000000000000" pitchFamily="2" charset="-78"/>
              </a:rPr>
              <a:t> هیچکسی نه جلو هست نه عقب </a:t>
            </a:r>
          </a:p>
          <a:p>
            <a:pPr algn="ctr" rtl="1">
              <a:buFont typeface="Wingdings" panose="05000000000000000000" pitchFamily="2" charset="2"/>
              <a:buChar char="q"/>
            </a:pPr>
            <a:r>
              <a:rPr lang="fa-IR" sz="3200" dirty="0" smtClean="0">
                <a:solidFill>
                  <a:srgbClr val="002060"/>
                </a:solidFill>
                <a:cs typeface="0 Badr" panose="00000400000000000000" pitchFamily="2" charset="-78"/>
              </a:rPr>
              <a:t> هر کسی خودش هست و خودش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198">
        <p14:prism/>
      </p:transition>
    </mc:Choice>
    <mc:Fallback xmlns="">
      <p:transition spd="slow" advTm="11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3086" y="928436"/>
            <a:ext cx="10363826" cy="463384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0 Badr" panose="00000400000000000000" pitchFamily="2" charset="-78"/>
              </a:rPr>
              <a:t>مقایسه کردن باعث از بین رفتن صمیمیت شما و فرزندانتان می شود ، کار های دیگری که باعث از بین رفتن صمیمیت شما و نوجوان خود می شود ، عبارت است از 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cs typeface="0 Badr" panose="00000400000000000000" pitchFamily="2" charset="-78"/>
              </a:rPr>
              <a:t> </a:t>
            </a:r>
            <a:r>
              <a:rPr lang="fa-IR" dirty="0" smtClean="0">
                <a:cs typeface="0 Badr" panose="00000400000000000000" pitchFamily="2" charset="-78"/>
              </a:rPr>
              <a:t>نصیحت تکراری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cs typeface="0 Badr" panose="00000400000000000000" pitchFamily="2" charset="-78"/>
              </a:rPr>
              <a:t> </a:t>
            </a:r>
            <a:r>
              <a:rPr lang="fa-IR" dirty="0" smtClean="0">
                <a:cs typeface="0 Badr" panose="00000400000000000000" pitchFamily="2" charset="-78"/>
              </a:rPr>
              <a:t> تذکر مداوم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cs typeface="0 Badr" panose="00000400000000000000" pitchFamily="2" charset="-78"/>
              </a:rPr>
              <a:t> </a:t>
            </a:r>
            <a:r>
              <a:rPr lang="fa-IR" dirty="0" smtClean="0">
                <a:cs typeface="0 Badr" panose="00000400000000000000" pitchFamily="2" charset="-78"/>
              </a:rPr>
              <a:t>سرزنش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cs typeface="0 Badr" panose="00000400000000000000" pitchFamily="2" charset="-78"/>
              </a:rPr>
              <a:t> </a:t>
            </a:r>
            <a:r>
              <a:rPr lang="fa-IR" dirty="0" smtClean="0">
                <a:cs typeface="0 Badr" panose="00000400000000000000" pitchFamily="2" charset="-78"/>
              </a:rPr>
              <a:t>منت گذاشتن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cs typeface="0 Badr" panose="00000400000000000000" pitchFamily="2" charset="-78"/>
              </a:rPr>
              <a:t> </a:t>
            </a:r>
            <a:r>
              <a:rPr lang="fa-IR" dirty="0" smtClean="0">
                <a:cs typeface="0 Badr" panose="00000400000000000000" pitchFamily="2" charset="-78"/>
              </a:rPr>
              <a:t> جر و بحث کردن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cs typeface="0 Badr" panose="00000400000000000000" pitchFamily="2" charset="-78"/>
              </a:rPr>
              <a:t> </a:t>
            </a:r>
            <a:r>
              <a:rPr lang="fa-IR" dirty="0" smtClean="0">
                <a:cs typeface="0 Badr" panose="00000400000000000000" pitchFamily="2" charset="-78"/>
              </a:rPr>
              <a:t>پیش بینی منفی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cs typeface="0 Badr" panose="00000400000000000000" pitchFamily="2" charset="-78"/>
              </a:rPr>
              <a:t> </a:t>
            </a:r>
            <a:r>
              <a:rPr lang="fa-IR" dirty="0" smtClean="0">
                <a:cs typeface="0 Badr" panose="00000400000000000000" pitchFamily="2" charset="-78"/>
              </a:rPr>
              <a:t>گله و شکایت مداوم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6" y="2138170"/>
            <a:ext cx="3690620" cy="276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06" y="2138170"/>
            <a:ext cx="3027798" cy="276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2744">
        <p14:warp dir="in"/>
      </p:transition>
    </mc:Choice>
    <mc:Fallback xmlns="">
      <p:transition spd="slow" advTm="22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0894" y="1233236"/>
            <a:ext cx="10363826" cy="3424107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تهیه کننده : سانیا سعیدی 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مدرسه : فرزانگان دو 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مدرس : خانم آذری 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پایه : هفتم 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کلاس : 7/2 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تاریخ : 139</a:t>
            </a:r>
            <a:r>
              <a:rPr lang="fa-IR" sz="2800" dirty="0">
                <a:cs typeface="0 Badr" panose="00000400000000000000" pitchFamily="2" charset="-78"/>
              </a:rPr>
              <a:t>9</a:t>
            </a:r>
            <a:r>
              <a:rPr lang="fa-IR" sz="2800" dirty="0" smtClean="0">
                <a:cs typeface="0 Badr" panose="00000400000000000000" pitchFamily="2" charset="-78"/>
              </a:rPr>
              <a:t>/2/11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Badr" panose="00000400000000000000" pitchFamily="2" charset="-78"/>
              </a:rPr>
              <a:t>منبع جمع آوری اطلاعات : سایت </a:t>
            </a:r>
            <a:r>
              <a:rPr lang="en-US" sz="2800" dirty="0" smtClean="0">
                <a:cs typeface="0 Badr" panose="00000400000000000000" pitchFamily="2" charset="-78"/>
              </a:rPr>
              <a:t>vista.ir </a:t>
            </a:r>
            <a:r>
              <a:rPr lang="fa-IR" sz="2800" dirty="0" smtClean="0">
                <a:cs typeface="0 Badr" panose="00000400000000000000" pitchFamily="2" charset="-78"/>
              </a:rPr>
              <a:t> و سرکار خانم کیانوش عباس آبادی ، روانپزشک </a:t>
            </a:r>
            <a:endParaRPr lang="en-US" sz="2800" dirty="0">
              <a:cs typeface="0 Badr" panose="00000400000000000000" pitchFamily="2" charset="-7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4256">
        <p14:pan dir="u"/>
      </p:transition>
    </mc:Choice>
    <mc:Fallback xmlns="">
      <p:transition spd="slow" advTm="34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744"/>
            <a:ext cx="2261574" cy="1513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0" y="3552520"/>
            <a:ext cx="2281774" cy="1792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284"/>
            <a:ext cx="2261574" cy="1965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74" y="5344744"/>
            <a:ext cx="2029488" cy="1513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74" y="7049"/>
            <a:ext cx="2029488" cy="1578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74" y="1585538"/>
            <a:ext cx="2049688" cy="1968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74" y="3552520"/>
            <a:ext cx="2049688" cy="1792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8"/>
            <a:ext cx="2261574" cy="1580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62" y="7048"/>
            <a:ext cx="1864876" cy="1578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62" y="3550773"/>
            <a:ext cx="1844045" cy="1792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62" y="1583791"/>
            <a:ext cx="1844676" cy="1966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1" y="5342997"/>
            <a:ext cx="1854776" cy="15150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6" y="5344744"/>
            <a:ext cx="2052962" cy="1513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07" y="1590839"/>
            <a:ext cx="1940181" cy="19581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38" y="0"/>
            <a:ext cx="1929450" cy="15837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07" y="3549026"/>
            <a:ext cx="1940181" cy="18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57" y="5371666"/>
            <a:ext cx="1919982" cy="15132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88" y="3556074"/>
            <a:ext cx="1909251" cy="1808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89" y="1583791"/>
            <a:ext cx="1909250" cy="19652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88" y="7048"/>
            <a:ext cx="1945337" cy="15767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38" y="3556074"/>
            <a:ext cx="2182147" cy="33019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40" y="7048"/>
            <a:ext cx="2190374" cy="354197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45633" y="2369733"/>
            <a:ext cx="69145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 </a:t>
            </a:r>
            <a:endParaRPr lang="en-US" sz="13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7">
        <p14:ferris dir="l"/>
      </p:transition>
    </mc:Choice>
    <mc:Fallback xmlns="">
      <p:transition spd="slow" advTm="4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>
                <a:cs typeface="0 Badr" panose="00000400000000000000" pitchFamily="2" charset="-78"/>
              </a:rPr>
              <a:t>مقدمه</a:t>
            </a:r>
            <a:endParaRPr lang="en-US" sz="4800" dirty="0">
              <a:cs typeface="0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4046" y="1940372"/>
            <a:ext cx="10363826" cy="3424107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0 Badr" panose="00000400000000000000" pitchFamily="2" charset="-78"/>
              </a:rPr>
              <a:t>گاهی وقت ها والدین در روش فرزندپروری خود به اندازه ی کافی آگاهی و دانش ندارند </a:t>
            </a:r>
            <a:r>
              <a:rPr lang="fa-IR" sz="2800" dirty="0" smtClean="0">
                <a:solidFill>
                  <a:srgbClr val="FF0000"/>
                </a:solidFill>
                <a:cs typeface="0 Badr" panose="00000400000000000000" pitchFamily="2" charset="-78"/>
              </a:rPr>
              <a:t>،</a:t>
            </a:r>
            <a:r>
              <a:rPr lang="fa-IR" sz="2800" dirty="0" smtClean="0">
                <a:cs typeface="0 Badr" panose="00000400000000000000" pitchFamily="2" charset="-78"/>
              </a:rPr>
              <a:t> و این امر باعث می شود روی سلامت روانی فرزند تاثیر گذاشته شود</a:t>
            </a:r>
            <a:r>
              <a:rPr lang="fa-IR" sz="2800" dirty="0" smtClean="0">
                <a:solidFill>
                  <a:srgbClr val="FF0000"/>
                </a:solidFill>
                <a:cs typeface="0 Badr" panose="00000400000000000000" pitchFamily="2" charset="-78"/>
              </a:rPr>
              <a:t> .</a:t>
            </a:r>
            <a:endParaRPr lang="en-US" sz="2800" dirty="0">
              <a:solidFill>
                <a:srgbClr val="FF0000"/>
              </a:solidFill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22" y="3321367"/>
            <a:ext cx="3753095" cy="2994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09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6">
        <p:circle/>
      </p:transition>
    </mc:Choice>
    <mc:Fallback xmlns="">
      <p:transition spd="slow" advTm="113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7198" y="1525844"/>
            <a:ext cx="10363826" cy="3424107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0 Badr" panose="00000400000000000000" pitchFamily="2" charset="-78"/>
              </a:rPr>
              <a:t>یکی از مواردی که در نوجوانی باعث بروز مشکل در روابط بین والدین و فرزند می شود ، مقایسه کردن فرزندان با هم سن و سال های خودشان است .</a:t>
            </a:r>
            <a:endParaRPr lang="en-US" sz="2800" dirty="0"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2902306"/>
            <a:ext cx="5640324" cy="338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78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880">
        <p15:prstTrans prst="fallOver"/>
      </p:transition>
    </mc:Choice>
    <mc:Fallback xmlns="">
      <p:transition spd="slow" advTm="10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279" y="636584"/>
            <a:ext cx="10364451" cy="1596177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cs typeface="0 Badr" panose="00000400000000000000" pitchFamily="2" charset="-78"/>
              </a:rPr>
              <a:t>چرا نباید فرزندانمان را با کودکان دیگر مقایسه کنیم ؟</a:t>
            </a:r>
            <a:endParaRPr lang="en-US" dirty="0">
              <a:solidFill>
                <a:srgbClr val="002060"/>
              </a:solidFill>
              <a:cs typeface="0 Bad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25" y="4348533"/>
            <a:ext cx="3226458" cy="250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1" y="2354914"/>
            <a:ext cx="3640240" cy="218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87" y="1820999"/>
            <a:ext cx="4381843" cy="292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2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11">
        <p15:prstTrans prst="drape"/>
      </p:transition>
    </mc:Choice>
    <mc:Fallback xmlns="">
      <p:transition spd="slow" advTm="5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53" y="886741"/>
            <a:ext cx="10364451" cy="1596177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0070C0"/>
                </a:solidFill>
                <a:cs typeface="0 Badr" panose="00000400000000000000" pitchFamily="2" charset="-78"/>
              </a:rPr>
              <a:t>هر کودکی متفاوت است !</a:t>
            </a:r>
            <a:endParaRPr lang="en-US" sz="5400" dirty="0">
              <a:solidFill>
                <a:srgbClr val="0070C0"/>
              </a:solidFill>
              <a:cs typeface="0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4590" y="2348806"/>
            <a:ext cx="10363826" cy="3424107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cs typeface="0 Badr" panose="00000400000000000000" pitchFamily="2" charset="-78"/>
              </a:rPr>
              <a:t>هیچ گاه  دو انسان در جهان ، کاملاً شبیه هم نیستند ....</a:t>
            </a:r>
            <a:endParaRPr lang="en-US" dirty="0"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6" y="3357746"/>
            <a:ext cx="3828288" cy="2615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4" y="3357746"/>
            <a:ext cx="3539632" cy="2636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42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4265">
        <p15:prstTrans prst="wind"/>
      </p:transition>
    </mc:Choice>
    <mc:Fallback xmlns="">
      <p:transition spd="slow" advTm="34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32" y="819969"/>
            <a:ext cx="10364451" cy="1596177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0070C0"/>
                </a:solidFill>
                <a:cs typeface="0 Badr" panose="00000400000000000000" pitchFamily="2" charset="-78"/>
              </a:rPr>
              <a:t>بر اعتماد به نفس آن ها اثر دارد</a:t>
            </a:r>
            <a:endParaRPr lang="en-US" sz="5400" dirty="0">
              <a:solidFill>
                <a:srgbClr val="0070C0"/>
              </a:solidFill>
              <a:cs typeface="0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1152" y="2396668"/>
            <a:ext cx="5010912" cy="52241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0 Badr" panose="00000400000000000000" pitchFamily="2" charset="-78"/>
              </a:rPr>
              <a:t>بیشتر مشکلات اعتماد به نفس در کودکی ریشه دارد .....</a:t>
            </a:r>
            <a:endParaRPr lang="en-US" dirty="0"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16" y="3375276"/>
            <a:ext cx="3095108" cy="28553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592377"/>
            <a:ext cx="5620512" cy="2421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185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6501">
        <p15:prstTrans prst="prestige"/>
      </p:transition>
    </mc:Choice>
    <mc:Fallback xmlns="">
      <p:transition spd="slow" advTm="26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53" y="505021"/>
            <a:ext cx="10364451" cy="1596177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0070C0"/>
                </a:solidFill>
                <a:cs typeface="0 Badr" panose="00000400000000000000" pitchFamily="2" charset="-78"/>
              </a:rPr>
              <a:t>باعث ایجاد خشم درنوجوانان می شود </a:t>
            </a:r>
            <a:endParaRPr lang="en-US" sz="5400" dirty="0">
              <a:solidFill>
                <a:srgbClr val="0070C0"/>
              </a:solidFill>
              <a:cs typeface="0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671187" y="1867220"/>
            <a:ext cx="10363826" cy="3424107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0 Badr" panose="00000400000000000000" pitchFamily="2" charset="-78"/>
              </a:rPr>
              <a:t>ا</a:t>
            </a:r>
            <a:r>
              <a:rPr lang="fa-IR" dirty="0" smtClean="0">
                <a:cs typeface="0 Badr" panose="00000400000000000000" pitchFamily="2" charset="-78"/>
              </a:rPr>
              <a:t>ز مقایسه کردن فرزندانتان خودداری کنید ، چون باعث می شود فرزندتان پرخاشگر شود .......</a:t>
            </a:r>
            <a:endParaRPr lang="en-US" dirty="0"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1" y="3188017"/>
            <a:ext cx="3286125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73" y="2837919"/>
            <a:ext cx="3902066" cy="2597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0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701">
        <p15:prstTrans prst="fracture"/>
      </p:transition>
    </mc:Choice>
    <mc:Fallback xmlns="">
      <p:transition spd="slow" advTm="42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18" y="656617"/>
            <a:ext cx="10364451" cy="1596177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0070C0"/>
                </a:solidFill>
                <a:cs typeface="0 Badr" panose="00000400000000000000" pitchFamily="2" charset="-78"/>
              </a:rPr>
              <a:t>در آن ها ماندگار می شود </a:t>
            </a:r>
            <a:endParaRPr lang="en-US" sz="5400" dirty="0">
              <a:solidFill>
                <a:srgbClr val="0070C0"/>
              </a:solidFill>
              <a:cs typeface="0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97299" y="2022669"/>
            <a:ext cx="4793488" cy="69513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0 Badr" panose="00000400000000000000" pitchFamily="2" charset="-78"/>
              </a:rPr>
              <a:t>خاطرات این مقایسه ها از ذهن نوجوانان پاک نمی شود ......</a:t>
            </a:r>
            <a:endParaRPr lang="en-US" dirty="0"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949303"/>
            <a:ext cx="3073400" cy="2291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69" y="2956279"/>
            <a:ext cx="2436000" cy="2298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949303"/>
            <a:ext cx="2916781" cy="230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69" y="2949304"/>
            <a:ext cx="2451100" cy="2305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2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9310">
        <p15:prstTrans prst="crush"/>
      </p:transition>
    </mc:Choice>
    <mc:Fallback xmlns="">
      <p:transition spd="slow" advTm="29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0070C0"/>
                </a:solidFill>
                <a:cs typeface="0 Badr" panose="00000400000000000000" pitchFamily="2" charset="-78"/>
              </a:rPr>
              <a:t>انگیزه هایشان از بین می رود </a:t>
            </a:r>
            <a:endParaRPr lang="en-US" sz="5400" dirty="0">
              <a:solidFill>
                <a:srgbClr val="0070C0"/>
              </a:solidFill>
              <a:cs typeface="0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dirty="0" smtClean="0">
                <a:cs typeface="0 Badr" panose="00000400000000000000" pitchFamily="2" charset="-78"/>
              </a:rPr>
              <a:t>با کشتن انگیزه های آن ها ، فقط آن ها را برای شکست آماده می کنیم ......</a:t>
            </a:r>
            <a:endParaRPr lang="en-US" dirty="0">
              <a:cs typeface="0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5" y="3594894"/>
            <a:ext cx="3086100" cy="219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2" y="3594894"/>
            <a:ext cx="2835593" cy="219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3594894"/>
            <a:ext cx="2963475" cy="219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95" y="3594894"/>
            <a:ext cx="2579405" cy="219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11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678">
        <p15:prstTrans prst="peelOff"/>
      </p:transition>
    </mc:Choice>
    <mc:Fallback xmlns="">
      <p:transition spd="slow" advTm="26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263</TotalTime>
  <Words>391</Words>
  <Application>Microsoft Office PowerPoint</Application>
  <PresentationFormat>Widescreen</PresentationFormat>
  <Paragraphs>40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0 Badr</vt:lpstr>
      <vt:lpstr>Arial</vt:lpstr>
      <vt:lpstr>Times New Roman</vt:lpstr>
      <vt:lpstr>Tw Cen MT</vt:lpstr>
      <vt:lpstr>Wingdings</vt:lpstr>
      <vt:lpstr>Droplet</vt:lpstr>
      <vt:lpstr>به نام خدا </vt:lpstr>
      <vt:lpstr>مقدمه</vt:lpstr>
      <vt:lpstr>PowerPoint Presentation</vt:lpstr>
      <vt:lpstr>چرا نباید فرزندانمان را با کودکان دیگر مقایسه کنیم ؟</vt:lpstr>
      <vt:lpstr>هر کودکی متفاوت است !</vt:lpstr>
      <vt:lpstr>بر اعتماد به نفس آن ها اثر دارد</vt:lpstr>
      <vt:lpstr>باعث ایجاد خشم درنوجوانان می شود </vt:lpstr>
      <vt:lpstr>در آن ها ماندگار می شود </vt:lpstr>
      <vt:lpstr>انگیزه هایشان از بین می رود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Javad Saeedi</dc:creator>
  <cp:lastModifiedBy>Javad Saeedi</cp:lastModifiedBy>
  <cp:revision>23</cp:revision>
  <dcterms:created xsi:type="dcterms:W3CDTF">2020-04-19T15:36:23Z</dcterms:created>
  <dcterms:modified xsi:type="dcterms:W3CDTF">2020-06-20T10:20:27Z</dcterms:modified>
</cp:coreProperties>
</file>